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64" r:id="rId6"/>
    <p:sldId id="260" r:id="rId7"/>
    <p:sldId id="281" r:id="rId8"/>
    <p:sldId id="266" r:id="rId9"/>
    <p:sldId id="287" r:id="rId10"/>
    <p:sldId id="276" r:id="rId11"/>
    <p:sldId id="284" r:id="rId12"/>
    <p:sldId id="285" r:id="rId13"/>
    <p:sldId id="262" r:id="rId14"/>
    <p:sldId id="278" r:id="rId15"/>
    <p:sldId id="268" r:id="rId16"/>
    <p:sldId id="28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08/11/2016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4071966" cy="1470025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rgbClr val="FFC000"/>
                </a:solidFill>
              </a:rPr>
              <a:t>DRONE PARROT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2628896" cy="1752600"/>
          </a:xfrm>
        </p:spPr>
        <p:txBody>
          <a:bodyPr/>
          <a:lstStyle/>
          <a:p>
            <a:r>
              <a:rPr lang="fr-FR" dirty="0" smtClean="0"/>
              <a:t>E1</a:t>
            </a:r>
          </a:p>
          <a:p>
            <a:r>
              <a:rPr lang="fr-FR" dirty="0" smtClean="0"/>
              <a:t>E2</a:t>
            </a:r>
          </a:p>
          <a:p>
            <a:r>
              <a:rPr lang="fr-FR" dirty="0" smtClean="0"/>
              <a:t>E3</a:t>
            </a:r>
            <a:endParaRPr lang="fr-FR" dirty="0"/>
          </a:p>
        </p:txBody>
      </p:sp>
      <p:pic>
        <p:nvPicPr>
          <p:cNvPr id="17410" name="Picture 2" descr="http://ardrone2.parrot.com/static-ar2elite/images/theme/old-intro/drone_jun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428736"/>
            <a:ext cx="5543526" cy="2312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Le système comporte …………..moteurs identiques. </a:t>
            </a:r>
          </a:p>
          <a:p>
            <a:pPr>
              <a:buNone/>
            </a:pPr>
            <a:r>
              <a:rPr lang="fr-FR" sz="2400" dirty="0" smtClean="0"/>
              <a:t>Donc une puissance totale pour le drone </a:t>
            </a:r>
            <a:r>
              <a:rPr lang="fr-FR" sz="2400" dirty="0" err="1" smtClean="0"/>
              <a:t>P</a:t>
            </a:r>
            <a:r>
              <a:rPr lang="fr-FR" sz="2400" baseline="-25000" dirty="0" err="1" smtClean="0"/>
              <a:t>e</a:t>
            </a:r>
            <a:r>
              <a:rPr lang="fr-FR" sz="2400" dirty="0" smtClean="0"/>
              <a:t>: </a:t>
            </a:r>
          </a:p>
          <a:p>
            <a:pPr algn="ctr">
              <a:buNone/>
            </a:pPr>
            <a:endParaRPr lang="fr-FR" sz="2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FR" sz="2400" b="1" i="1" dirty="0" err="1" smtClean="0">
                <a:solidFill>
                  <a:srgbClr val="FF0000"/>
                </a:solidFill>
              </a:rPr>
              <a:t>P</a:t>
            </a:r>
            <a:r>
              <a:rPr lang="fr-FR" sz="2400" b="1" i="1" baseline="-25000" dirty="0" err="1" smtClean="0">
                <a:solidFill>
                  <a:srgbClr val="FF0000"/>
                </a:solidFill>
              </a:rPr>
              <a:t>e</a:t>
            </a:r>
            <a:r>
              <a:rPr lang="fr-FR" sz="2400" b="1" i="1" dirty="0" smtClean="0">
                <a:solidFill>
                  <a:srgbClr val="FF0000"/>
                </a:solidFill>
              </a:rPr>
              <a:t> = …… x P</a:t>
            </a:r>
            <a:r>
              <a:rPr lang="fr-FR" sz="2400" b="1" i="1" baseline="-25000" dirty="0" smtClean="0">
                <a:solidFill>
                  <a:srgbClr val="FF0000"/>
                </a:solidFill>
              </a:rPr>
              <a:t>e1</a:t>
            </a:r>
            <a:r>
              <a:rPr lang="fr-FR" sz="2400" b="1" i="1" dirty="0" smtClean="0">
                <a:solidFill>
                  <a:srgbClr val="FF0000"/>
                </a:solidFill>
              </a:rPr>
              <a:t> =</a:t>
            </a:r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000" i="1" u="sng" dirty="0" smtClean="0"/>
          </a:p>
          <a:p>
            <a:pPr algn="ctr">
              <a:buNone/>
            </a:pPr>
            <a:endParaRPr lang="fr-FR" sz="2000" i="1" u="sng" dirty="0" smtClean="0"/>
          </a:p>
          <a:p>
            <a:pPr algn="ctr">
              <a:buNone/>
            </a:pPr>
            <a:r>
              <a:rPr lang="fr-FR" sz="2000" i="1" u="sng" dirty="0" smtClean="0"/>
              <a:t>Remarque</a:t>
            </a:r>
            <a:r>
              <a:rPr lang="fr-FR" sz="2000" i="1" dirty="0" smtClean="0"/>
              <a:t> : cette puissance électrique </a:t>
            </a:r>
            <a:r>
              <a:rPr lang="fr-FR" sz="2000" i="1" dirty="0" err="1" smtClean="0"/>
              <a:t>P</a:t>
            </a:r>
            <a:r>
              <a:rPr lang="fr-FR" sz="2000" i="1" baseline="-25000" dirty="0" err="1" smtClean="0"/>
              <a:t>e</a:t>
            </a:r>
            <a:r>
              <a:rPr lang="fr-FR" sz="2000" i="1" dirty="0" smtClean="0"/>
              <a:t> correspond à celle consommée par les moteur M……………………………… soit au total ………… moteur (s).</a:t>
            </a:r>
            <a:endParaRPr lang="fr-FR" sz="2000" dirty="0" smtClean="0"/>
          </a:p>
          <a:p>
            <a:pPr algn="ctr">
              <a:buNone/>
            </a:pPr>
            <a:endParaRPr lang="fr-FR" sz="24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fr-FR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Détermination de la portance P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71472" y="1428736"/>
            <a:ext cx="478634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u="sng" dirty="0" smtClean="0"/>
              <a:t>La portance, c’est quoi ?</a:t>
            </a:r>
          </a:p>
          <a:p>
            <a:pPr>
              <a:spcBef>
                <a:spcPct val="50000"/>
              </a:spcBef>
            </a:pPr>
            <a:r>
              <a:rPr lang="fr-FR" sz="2400" dirty="0" smtClean="0"/>
              <a:t>Si on veut le faire voler, c’est-à-dire le maintenir en l’air, alors il faut probablement une force qui s’oppose au poids.</a:t>
            </a:r>
          </a:p>
          <a:p>
            <a:pPr>
              <a:spcBef>
                <a:spcPct val="50000"/>
              </a:spcBef>
            </a:pPr>
            <a:r>
              <a:rPr lang="fr-FR" sz="2400" dirty="0" smtClean="0"/>
              <a:t>Cette force s’appelle </a:t>
            </a:r>
            <a:r>
              <a:rPr lang="fr-FR" sz="2400" b="1" dirty="0" smtClean="0">
                <a:solidFill>
                  <a:srgbClr val="FF0000"/>
                </a:solidFill>
              </a:rPr>
              <a:t>la portance.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5095875" y="1981200"/>
            <a:ext cx="3819525" cy="3786188"/>
            <a:chOff x="5095875" y="1981200"/>
            <a:chExt cx="3819525" cy="3786188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7077075" y="4395788"/>
              <a:ext cx="0" cy="1371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095875" y="2362200"/>
              <a:ext cx="3819525" cy="2800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7162800" y="5181600"/>
              <a:ext cx="914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FF3300"/>
                  </a:solidFill>
                </a:rPr>
                <a:t>Poids</a:t>
              </a: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7078663" y="1981200"/>
              <a:ext cx="0" cy="1371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7162800" y="1981200"/>
              <a:ext cx="1676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b="1">
                  <a:solidFill>
                    <a:srgbClr val="FF3300"/>
                  </a:solidFill>
                </a:rPr>
                <a:t>Portance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Détermination de la portance P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14348" y="1428736"/>
            <a:ext cx="3786214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200" dirty="0"/>
              <a:t>En fait, concrètement, la portance est produite par les hélices qui tournent et battent l’air pour « porter » le drone.</a:t>
            </a:r>
          </a:p>
          <a:p>
            <a:pPr>
              <a:spcBef>
                <a:spcPct val="50000"/>
              </a:spcBef>
            </a:pPr>
            <a:r>
              <a:rPr lang="fr-FR" sz="2200" dirty="0"/>
              <a:t>Donc il n’y a pas une portance mais quatre, puisqu’il y a quatre </a:t>
            </a:r>
            <a:r>
              <a:rPr lang="fr-FR" sz="2200" dirty="0" smtClean="0"/>
              <a:t>hélices.</a:t>
            </a:r>
            <a:endParaRPr lang="fr-FR" sz="2200" dirty="0"/>
          </a:p>
          <a:p>
            <a:pPr>
              <a:spcBef>
                <a:spcPct val="50000"/>
              </a:spcBef>
            </a:pPr>
            <a:endParaRPr lang="fr-FR" sz="2000" dirty="0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714348" y="4357694"/>
            <a:ext cx="4419600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200" b="1" i="1" dirty="0" smtClean="0">
                <a:solidFill>
                  <a:srgbClr val="FF0000"/>
                </a:solidFill>
              </a:rPr>
              <a:t>Portance  </a:t>
            </a:r>
            <a:r>
              <a:rPr lang="fr-FR" sz="2200" b="1" i="1" dirty="0">
                <a:solidFill>
                  <a:srgbClr val="FF0000"/>
                </a:solidFill>
              </a:rPr>
              <a:t>= </a:t>
            </a:r>
            <a:r>
              <a:rPr lang="fr-FR" sz="2200" b="1" i="1" dirty="0" smtClean="0">
                <a:solidFill>
                  <a:srgbClr val="FF0000"/>
                </a:solidFill>
              </a:rPr>
              <a:t>P</a:t>
            </a:r>
            <a:r>
              <a:rPr lang="fr-FR" sz="2200" b="1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2200" b="1" i="1" dirty="0" smtClean="0">
                <a:solidFill>
                  <a:srgbClr val="FF0000"/>
                </a:solidFill>
              </a:rPr>
              <a:t> </a:t>
            </a:r>
            <a:r>
              <a:rPr lang="fr-FR" sz="2200" b="1" i="1" dirty="0">
                <a:solidFill>
                  <a:srgbClr val="FF0000"/>
                </a:solidFill>
              </a:rPr>
              <a:t>+ </a:t>
            </a:r>
            <a:r>
              <a:rPr lang="fr-FR" sz="2200" b="1" i="1" dirty="0" smtClean="0">
                <a:solidFill>
                  <a:srgbClr val="FF0000"/>
                </a:solidFill>
              </a:rPr>
              <a:t>P</a:t>
            </a:r>
            <a:r>
              <a:rPr lang="fr-FR" sz="2200" b="1" i="1" baseline="-25000" dirty="0" smtClean="0">
                <a:solidFill>
                  <a:srgbClr val="FF0000"/>
                </a:solidFill>
              </a:rPr>
              <a:t>2</a:t>
            </a:r>
            <a:r>
              <a:rPr lang="fr-FR" sz="2200" b="1" i="1" dirty="0" smtClean="0">
                <a:solidFill>
                  <a:srgbClr val="FF0000"/>
                </a:solidFill>
              </a:rPr>
              <a:t> </a:t>
            </a:r>
            <a:r>
              <a:rPr lang="fr-FR" sz="2200" b="1" i="1" dirty="0">
                <a:solidFill>
                  <a:srgbClr val="FF0000"/>
                </a:solidFill>
              </a:rPr>
              <a:t>+ </a:t>
            </a:r>
            <a:r>
              <a:rPr lang="fr-FR" sz="2200" b="1" i="1" dirty="0" smtClean="0">
                <a:solidFill>
                  <a:srgbClr val="FF0000"/>
                </a:solidFill>
              </a:rPr>
              <a:t>P</a:t>
            </a:r>
            <a:r>
              <a:rPr lang="fr-FR" sz="2200" b="1" i="1" baseline="-25000" dirty="0" smtClean="0">
                <a:solidFill>
                  <a:srgbClr val="FF0000"/>
                </a:solidFill>
              </a:rPr>
              <a:t>3</a:t>
            </a:r>
            <a:r>
              <a:rPr lang="fr-FR" sz="2200" b="1" i="1" dirty="0" smtClean="0">
                <a:solidFill>
                  <a:srgbClr val="FF0000"/>
                </a:solidFill>
              </a:rPr>
              <a:t> </a:t>
            </a:r>
            <a:r>
              <a:rPr lang="fr-FR" sz="2200" b="1" i="1" dirty="0">
                <a:solidFill>
                  <a:srgbClr val="FF0000"/>
                </a:solidFill>
              </a:rPr>
              <a:t>+ </a:t>
            </a:r>
            <a:r>
              <a:rPr lang="fr-FR" sz="2200" b="1" i="1" dirty="0" smtClean="0">
                <a:solidFill>
                  <a:srgbClr val="FF0000"/>
                </a:solidFill>
              </a:rPr>
              <a:t>P</a:t>
            </a:r>
            <a:r>
              <a:rPr lang="fr-FR" sz="2200" b="1" i="1" baseline="-25000" dirty="0" smtClean="0">
                <a:solidFill>
                  <a:srgbClr val="FF0000"/>
                </a:solidFill>
              </a:rPr>
              <a:t>4</a:t>
            </a:r>
            <a:endParaRPr lang="fr-FR" sz="2200" b="1" i="1" baseline="-250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fr-FR" sz="2200" dirty="0" smtClean="0"/>
              <a:t>Ce </a:t>
            </a:r>
            <a:r>
              <a:rPr lang="fr-FR" sz="2200" dirty="0"/>
              <a:t>qui permet de se ramener à une seule force </a:t>
            </a:r>
            <a:r>
              <a:rPr lang="fr-FR" sz="2200" dirty="0" smtClean="0"/>
              <a:t>dirigée vers </a:t>
            </a:r>
            <a:r>
              <a:rPr lang="fr-FR" sz="2200" dirty="0"/>
              <a:t>le </a:t>
            </a:r>
            <a:r>
              <a:rPr lang="fr-FR" sz="2200" dirty="0" smtClean="0"/>
              <a:t>haut et appelée P. Cette force possède donc une masse qu’il faudra déterminer.</a:t>
            </a:r>
            <a:endParaRPr lang="fr-FR" sz="2200" dirty="0"/>
          </a:p>
        </p:txBody>
      </p:sp>
      <p:grpSp>
        <p:nvGrpSpPr>
          <p:cNvPr id="21" name="Groupe 20"/>
          <p:cNvGrpSpPr/>
          <p:nvPr/>
        </p:nvGrpSpPr>
        <p:grpSpPr>
          <a:xfrm>
            <a:off x="4786314" y="1752600"/>
            <a:ext cx="4205286" cy="4014788"/>
            <a:chOff x="4786314" y="1752600"/>
            <a:chExt cx="4205286" cy="4014788"/>
          </a:xfrm>
        </p:grpSpPr>
        <p:grpSp>
          <p:nvGrpSpPr>
            <p:cNvPr id="27" name="Groupe 26"/>
            <p:cNvGrpSpPr/>
            <p:nvPr/>
          </p:nvGrpSpPr>
          <p:grpSpPr>
            <a:xfrm>
              <a:off x="4786314" y="1752600"/>
              <a:ext cx="4205286" cy="4014788"/>
              <a:chOff x="4786314" y="1752600"/>
              <a:chExt cx="4205286" cy="4014788"/>
            </a:xfrm>
          </p:grpSpPr>
          <p:grpSp>
            <p:nvGrpSpPr>
              <p:cNvPr id="28" name="Groupe 16"/>
              <p:cNvGrpSpPr/>
              <p:nvPr/>
            </p:nvGrpSpPr>
            <p:grpSpPr>
              <a:xfrm>
                <a:off x="4786314" y="1752600"/>
                <a:ext cx="3944936" cy="4014788"/>
                <a:chOff x="4970464" y="1752600"/>
                <a:chExt cx="3944936" cy="4014788"/>
              </a:xfrm>
            </p:grpSpPr>
            <p:sp>
              <p:nvSpPr>
                <p:cNvPr id="30" name="Line 5"/>
                <p:cNvSpPr>
                  <a:spLocks noChangeShapeType="1"/>
                </p:cNvSpPr>
                <p:nvPr/>
              </p:nvSpPr>
              <p:spPr bwMode="auto">
                <a:xfrm>
                  <a:off x="7077075" y="4395788"/>
                  <a:ext cx="0" cy="13716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pic>
              <p:nvPicPr>
                <p:cNvPr id="31" name="Picture 6"/>
                <p:cNvPicPr>
                  <a:picLocks noChangeAspect="1" noChangeArrowheads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5095875" y="2362200"/>
                  <a:ext cx="3819525" cy="2800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6343944" y="5260510"/>
                  <a:ext cx="9144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b="1" dirty="0">
                      <a:solidFill>
                        <a:srgbClr val="FF3300"/>
                      </a:solidFill>
                    </a:rPr>
                    <a:t>Poids</a:t>
                  </a:r>
                </a:p>
              </p:txBody>
            </p:sp>
            <p:sp>
              <p:nvSpPr>
                <p:cNvPr id="33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7221538" y="1981200"/>
                  <a:ext cx="0" cy="71913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7246192" y="1752600"/>
                  <a:ext cx="762000" cy="3667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b="1" dirty="0" smtClean="0">
                      <a:solidFill>
                        <a:srgbClr val="FF3300"/>
                      </a:solidFill>
                    </a:rPr>
                    <a:t>P</a:t>
                  </a:r>
                  <a:r>
                    <a:rPr lang="fr-FR" b="1" baseline="-25000" dirty="0" smtClean="0">
                      <a:solidFill>
                        <a:srgbClr val="FF3300"/>
                      </a:solidFill>
                    </a:rPr>
                    <a:t>1</a:t>
                  </a:r>
                  <a:endParaRPr lang="fr-FR" b="1" baseline="-25000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5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5348288" y="2686050"/>
                  <a:ext cx="0" cy="71913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970464" y="2428868"/>
                  <a:ext cx="730250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b="1" dirty="0" smtClean="0">
                      <a:solidFill>
                        <a:srgbClr val="FF3300"/>
                      </a:solidFill>
                    </a:rPr>
                    <a:t>P</a:t>
                  </a:r>
                  <a:r>
                    <a:rPr lang="fr-FR" b="1" baseline="-25000" dirty="0" smtClean="0">
                      <a:solidFill>
                        <a:srgbClr val="FF3300"/>
                      </a:solidFill>
                    </a:rPr>
                    <a:t>2</a:t>
                  </a:r>
                  <a:endParaRPr lang="fr-FR" b="1" baseline="-25000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6688138" y="3808413"/>
                  <a:ext cx="0" cy="719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3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123434" y="3929066"/>
                  <a:ext cx="609600" cy="3667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b="1" dirty="0" smtClean="0">
                      <a:solidFill>
                        <a:srgbClr val="FF3300"/>
                      </a:solidFill>
                    </a:rPr>
                    <a:t>P</a:t>
                  </a:r>
                  <a:r>
                    <a:rPr lang="fr-FR" b="1" baseline="-25000" dirty="0" smtClean="0">
                      <a:solidFill>
                        <a:srgbClr val="FF3300"/>
                      </a:solidFill>
                    </a:rPr>
                    <a:t>3</a:t>
                  </a:r>
                  <a:endParaRPr lang="fr-FR" b="1" baseline="-25000" dirty="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8561388" y="3176588"/>
                  <a:ext cx="0" cy="71913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stealth" w="lg" len="lg"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  <p:sp>
            <p:nvSpPr>
              <p:cNvPr id="29" name="Text Box 15"/>
              <p:cNvSpPr txBox="1">
                <a:spLocks noChangeArrowheads="1"/>
              </p:cNvSpPr>
              <p:nvPr/>
            </p:nvSpPr>
            <p:spPr bwMode="auto">
              <a:xfrm>
                <a:off x="8197850" y="2895600"/>
                <a:ext cx="7937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b="1" dirty="0" smtClean="0">
                    <a:solidFill>
                      <a:srgbClr val="FF3300"/>
                    </a:solidFill>
                  </a:rPr>
                  <a:t>P</a:t>
                </a:r>
                <a:r>
                  <a:rPr lang="fr-FR" b="1" baseline="-25000" dirty="0" smtClean="0">
                    <a:solidFill>
                      <a:srgbClr val="FF3300"/>
                    </a:solidFill>
                  </a:rPr>
                  <a:t>4</a:t>
                </a:r>
                <a:endParaRPr lang="fr-FR" b="1" baseline="-25000" dirty="0">
                  <a:solidFill>
                    <a:srgbClr val="FF3300"/>
                  </a:solidFill>
                </a:endParaRPr>
              </a:p>
            </p:txBody>
          </p:sp>
        </p:grpSp>
        <p:grpSp>
          <p:nvGrpSpPr>
            <p:cNvPr id="43" name="Groupe 42"/>
            <p:cNvGrpSpPr/>
            <p:nvPr/>
          </p:nvGrpSpPr>
          <p:grpSpPr>
            <a:xfrm>
              <a:off x="5473480" y="2071678"/>
              <a:ext cx="1676400" cy="1371600"/>
              <a:chOff x="5473480" y="2071678"/>
              <a:chExt cx="1676400" cy="1371600"/>
            </a:xfrm>
          </p:grpSpPr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flipV="1">
                <a:off x="6795204" y="2071678"/>
                <a:ext cx="0" cy="13716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5473480" y="2071678"/>
                <a:ext cx="167640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b="1" dirty="0" smtClean="0">
                    <a:solidFill>
                      <a:srgbClr val="FF3300"/>
                    </a:solidFill>
                  </a:rPr>
                  <a:t>Portance P</a:t>
                </a:r>
                <a:endParaRPr lang="fr-FR" b="1" dirty="0">
                  <a:solidFill>
                    <a:srgbClr val="FF3300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Détermination de la portance 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u="sng" dirty="0" smtClean="0"/>
              <a:t>Mesure</a:t>
            </a:r>
          </a:p>
          <a:p>
            <a:pPr>
              <a:buNone/>
            </a:pPr>
            <a:r>
              <a:rPr lang="fr-FR" sz="2000" i="1" dirty="0" smtClean="0"/>
              <a:t>On utilise une tige aimantée ainsi qu’une balance afin de mesurer la masse m</a:t>
            </a:r>
            <a:r>
              <a:rPr lang="fr-FR" sz="2000" i="1" baseline="-25000" dirty="0" smtClean="0"/>
              <a:t>1</a:t>
            </a:r>
            <a:r>
              <a:rPr lang="fr-FR" sz="2000" i="1" dirty="0" smtClean="0"/>
              <a:t> soulevée (voir figure 1).</a:t>
            </a:r>
          </a:p>
          <a:p>
            <a:pPr>
              <a:buNone/>
            </a:pP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u="sng" dirty="0" smtClean="0"/>
              <a:t>Masse soulevée </a:t>
            </a:r>
            <a:r>
              <a:rPr lang="fr-FR" sz="2400" dirty="0" smtClean="0"/>
              <a:t>m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: 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0000"/>
                </a:solidFill>
              </a:rPr>
              <a:t>m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2800" b="1" i="1" dirty="0" smtClean="0">
                <a:solidFill>
                  <a:srgbClr val="FF0000"/>
                </a:solidFill>
              </a:rPr>
              <a:t> = ……..g = ……… kg</a:t>
            </a:r>
          </a:p>
          <a:p>
            <a:pPr>
              <a:buNone/>
            </a:pP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400" u="sng" dirty="0" smtClean="0"/>
              <a:t>Portance</a:t>
            </a:r>
            <a:r>
              <a:rPr lang="fr-FR" sz="2400" dirty="0" smtClean="0"/>
              <a:t> P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: </a:t>
            </a:r>
          </a:p>
          <a:p>
            <a:pPr>
              <a:buNone/>
            </a:pPr>
            <a:r>
              <a:rPr lang="fr-FR" sz="2800" b="1" i="1" dirty="0" smtClean="0">
                <a:solidFill>
                  <a:srgbClr val="FF0000"/>
                </a:solidFill>
              </a:rPr>
              <a:t>P</a:t>
            </a:r>
            <a:r>
              <a:rPr lang="fr-FR" sz="2800" b="1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2800" b="1" i="1" dirty="0" smtClean="0">
                <a:solidFill>
                  <a:srgbClr val="FF0000"/>
                </a:solidFill>
              </a:rPr>
              <a:t> = ……….. N</a:t>
            </a:r>
          </a:p>
          <a:p>
            <a:pPr algn="ctr">
              <a:buNone/>
            </a:pPr>
            <a:endParaRPr lang="fr-FR" sz="28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grpSp>
        <p:nvGrpSpPr>
          <p:cNvPr id="8" name="Groupe 7"/>
          <p:cNvGrpSpPr/>
          <p:nvPr/>
        </p:nvGrpSpPr>
        <p:grpSpPr>
          <a:xfrm>
            <a:off x="6143636" y="2289758"/>
            <a:ext cx="2571768" cy="3634585"/>
            <a:chOff x="5929322" y="2428868"/>
            <a:chExt cx="2571768" cy="3634585"/>
          </a:xfrm>
        </p:grpSpPr>
        <p:pic>
          <p:nvPicPr>
            <p:cNvPr id="6" name="Image 5" descr="balance_tige_moteu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521327" y="2836863"/>
              <a:ext cx="3224156" cy="24081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ZoneTexte 4"/>
            <p:cNvSpPr txBox="1"/>
            <p:nvPr/>
          </p:nvSpPr>
          <p:spPr>
            <a:xfrm>
              <a:off x="6215074" y="5786454"/>
              <a:ext cx="22860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err="1" smtClean="0"/>
                <a:t>Fig</a:t>
              </a:r>
              <a:r>
                <a:rPr lang="fr-FR" sz="1200" b="1" i="1" dirty="0" smtClean="0"/>
                <a:t> 1</a:t>
              </a:r>
              <a:r>
                <a:rPr lang="fr-FR" sz="1200" i="1" dirty="0" smtClean="0"/>
                <a:t> : mesure de la portance</a:t>
              </a:r>
              <a:endParaRPr lang="fr-FR" sz="1200" i="1" dirty="0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214282" y="585789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Remarque</a:t>
            </a:r>
            <a:r>
              <a:rPr lang="fr-FR" i="1" dirty="0" smtClean="0"/>
              <a:t> : cette portance P</a:t>
            </a:r>
            <a:r>
              <a:rPr lang="fr-FR" i="1" baseline="-25000" dirty="0" smtClean="0"/>
              <a:t>0</a:t>
            </a:r>
            <a:r>
              <a:rPr lang="fr-FR" i="1" dirty="0" smtClean="0"/>
              <a:t> correspond à celle soulevée par …………... moteur.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Détermination de la portance P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500034" y="1643050"/>
            <a:ext cx="5214974" cy="4357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fr-FR" sz="6000" b="1" u="sng" dirty="0" smtClean="0"/>
              <a:t>Calcul de la portance totale P</a:t>
            </a:r>
          </a:p>
          <a:p>
            <a:pPr>
              <a:buNone/>
            </a:pPr>
            <a:endParaRPr lang="fr-FR" sz="6000" dirty="0" smtClean="0"/>
          </a:p>
          <a:p>
            <a:pPr>
              <a:buNone/>
            </a:pPr>
            <a:r>
              <a:rPr lang="fr-FR" sz="5100" dirty="0" smtClean="0"/>
              <a:t>Le système comporte …………..moteurs identiques. </a:t>
            </a:r>
          </a:p>
          <a:p>
            <a:pPr>
              <a:buNone/>
            </a:pPr>
            <a:r>
              <a:rPr lang="fr-FR" sz="5100" dirty="0" smtClean="0"/>
              <a:t>Donc une portance totale pour le drone P: </a:t>
            </a:r>
          </a:p>
          <a:p>
            <a:pPr>
              <a:buNone/>
            </a:pPr>
            <a:endParaRPr lang="fr-FR" sz="6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6200" b="1" i="1" dirty="0" smtClean="0">
                <a:solidFill>
                  <a:srgbClr val="FF0000"/>
                </a:solidFill>
              </a:rPr>
              <a:t>P = …… x P</a:t>
            </a:r>
            <a:r>
              <a:rPr lang="fr-FR" sz="6200" b="1" i="1" baseline="-25000" dirty="0" smtClean="0">
                <a:solidFill>
                  <a:srgbClr val="FF0000"/>
                </a:solidFill>
              </a:rPr>
              <a:t>1</a:t>
            </a:r>
            <a:r>
              <a:rPr lang="fr-FR" sz="6200" b="1" i="1" dirty="0" smtClean="0">
                <a:solidFill>
                  <a:srgbClr val="FF0000"/>
                </a:solidFill>
              </a:rPr>
              <a:t> =</a:t>
            </a:r>
          </a:p>
          <a:p>
            <a:pPr algn="ctr">
              <a:buNone/>
            </a:pPr>
            <a:endParaRPr lang="fr-FR" sz="28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endParaRPr lang="fr-FR" sz="2400" i="1" u="sng" dirty="0" smtClean="0"/>
          </a:p>
          <a:p>
            <a:pPr algn="ctr">
              <a:buNone/>
            </a:pPr>
            <a:r>
              <a:rPr lang="fr-FR" sz="2900" i="1" u="sng" dirty="0" smtClean="0"/>
              <a:t>Remarque</a:t>
            </a:r>
            <a:r>
              <a:rPr lang="fr-FR" sz="2900" i="1" dirty="0" smtClean="0"/>
              <a:t> : cette portance P correspond à celle soulevée par les  …………moteurs   M………………………………………………………………..</a:t>
            </a:r>
            <a:endParaRPr lang="fr-FR" sz="29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6000760" y="1785926"/>
            <a:ext cx="2428892" cy="3634585"/>
            <a:chOff x="6000760" y="1785926"/>
            <a:chExt cx="2428892" cy="3634585"/>
          </a:xfrm>
        </p:grpSpPr>
        <p:sp>
          <p:nvSpPr>
            <p:cNvPr id="5" name="ZoneTexte 4"/>
            <p:cNvSpPr txBox="1"/>
            <p:nvPr/>
          </p:nvSpPr>
          <p:spPr>
            <a:xfrm>
              <a:off x="6143636" y="5143512"/>
              <a:ext cx="22860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i="1" dirty="0" err="1" smtClean="0"/>
                <a:t>Fig</a:t>
              </a:r>
              <a:r>
                <a:rPr lang="fr-FR" sz="1200" b="1" i="1" dirty="0" smtClean="0"/>
                <a:t> 1</a:t>
              </a:r>
              <a:r>
                <a:rPr lang="fr-FR" sz="1200" i="1" dirty="0" smtClean="0"/>
                <a:t> : mesure de la portance</a:t>
              </a:r>
              <a:endParaRPr lang="fr-FR" sz="1200" i="1" dirty="0"/>
            </a:p>
          </p:txBody>
        </p:sp>
        <p:pic>
          <p:nvPicPr>
            <p:cNvPr id="7" name="Image 6" descr="balance_tige_moteur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5400000">
              <a:off x="5592765" y="2193921"/>
              <a:ext cx="3224156" cy="24081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3 – Détermination de la puissance de sortie P</a:t>
            </a:r>
            <a:r>
              <a:rPr lang="fr-FR" sz="4000" b="1" baseline="-25000" dirty="0" smtClean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00200"/>
            <a:ext cx="8643998" cy="490063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r-FR" sz="5000" dirty="0" smtClean="0"/>
              <a:t>La puissance de sortie du moteur est donc une puissance de nature*………………….. Son unité est le …………… </a:t>
            </a:r>
            <a:r>
              <a:rPr lang="fr-FR" dirty="0" smtClean="0"/>
              <a:t>(</a:t>
            </a:r>
            <a:r>
              <a:rPr lang="fr-FR" sz="1900" i="1" dirty="0" smtClean="0"/>
              <a:t>lettre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sz="2500" i="1" dirty="0" smtClean="0"/>
              <a:t>* hydraulique, mécanique, électrique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sz="5400" b="1" u="sng" dirty="0" smtClean="0"/>
          </a:p>
          <a:p>
            <a:pPr>
              <a:buNone/>
            </a:pPr>
            <a:r>
              <a:rPr lang="fr-FR" sz="5400" b="1" u="sng" dirty="0" smtClean="0"/>
              <a:t>Puissance du moteur </a:t>
            </a:r>
            <a:r>
              <a:rPr lang="fr-FR" sz="5400" b="1" dirty="0" smtClean="0"/>
              <a:t>P</a:t>
            </a:r>
            <a:r>
              <a:rPr lang="fr-FR" sz="5400" b="1" baseline="-25000" dirty="0" smtClean="0"/>
              <a:t>s</a:t>
            </a:r>
          </a:p>
          <a:p>
            <a:pPr>
              <a:buNone/>
            </a:pPr>
            <a:r>
              <a:rPr lang="fr-FR" i="1" dirty="0" smtClean="0"/>
              <a:t>* En considérant l’effort F quand les hélices tournent et V la vitesse horizontal de déplacement du drone….</a:t>
            </a:r>
          </a:p>
          <a:p>
            <a:pPr algn="ctr">
              <a:buNone/>
            </a:pPr>
            <a:r>
              <a:rPr lang="fr-FR" sz="5400" b="1" i="1" dirty="0" smtClean="0">
                <a:solidFill>
                  <a:srgbClr val="FF0000"/>
                </a:solidFill>
              </a:rPr>
              <a:t>P</a:t>
            </a:r>
            <a:r>
              <a:rPr lang="fr-FR" sz="5400" b="1" i="1" baseline="-25000" dirty="0" smtClean="0">
                <a:solidFill>
                  <a:srgbClr val="FF0000"/>
                </a:solidFill>
              </a:rPr>
              <a:t>s</a:t>
            </a:r>
            <a:r>
              <a:rPr lang="fr-FR" sz="5400" b="1" i="1" dirty="0" smtClean="0">
                <a:solidFill>
                  <a:srgbClr val="FF0000"/>
                </a:solidFill>
              </a:rPr>
              <a:t> = ………..</a:t>
            </a:r>
            <a:endParaRPr lang="fr-FR" sz="5400" b="1" u="sng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000" i="1" u="sng" dirty="0" smtClean="0"/>
              <a:t>Remarque : </a:t>
            </a:r>
          </a:p>
          <a:p>
            <a:pPr>
              <a:buNone/>
            </a:pPr>
            <a:r>
              <a:rPr lang="fr-FR" sz="4000" i="1" dirty="0" smtClean="0"/>
              <a:t>D’après ce que l’on a vu précédemment, l’effort F correspond en fait à  la ………………………………….</a:t>
            </a:r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r>
              <a:rPr lang="fr-FR" sz="5000" b="1" u="sng" dirty="0" smtClean="0"/>
              <a:t>Calcul de puissance</a:t>
            </a:r>
            <a:r>
              <a:rPr lang="fr-FR" sz="5000" b="1" dirty="0" smtClean="0"/>
              <a:t> P</a:t>
            </a:r>
            <a:r>
              <a:rPr lang="fr-FR" sz="5000" b="1" baseline="-25000" dirty="0" smtClean="0"/>
              <a:t>s</a:t>
            </a:r>
          </a:p>
          <a:p>
            <a:pPr>
              <a:buNone/>
            </a:pPr>
            <a:r>
              <a:rPr lang="fr-FR" sz="4000" i="1" dirty="0" smtClean="0"/>
              <a:t>On considère V = 5 </a:t>
            </a:r>
            <a:r>
              <a:rPr lang="fr-FR" sz="4000" i="1" dirty="0" err="1" smtClean="0"/>
              <a:t>m.s</a:t>
            </a:r>
            <a:r>
              <a:rPr lang="fr-FR" sz="4000" i="1" baseline="30000" dirty="0" smtClean="0"/>
              <a:t>-1</a:t>
            </a:r>
          </a:p>
          <a:p>
            <a:pPr>
              <a:buNone/>
            </a:pPr>
            <a:endParaRPr lang="fr-FR" sz="5000" b="1" u="sng" dirty="0" smtClean="0"/>
          </a:p>
          <a:p>
            <a:pPr>
              <a:buNone/>
            </a:pPr>
            <a:r>
              <a:rPr lang="fr-FR" sz="5000" b="1" i="1" dirty="0" smtClean="0">
                <a:solidFill>
                  <a:srgbClr val="FF0000"/>
                </a:solidFill>
              </a:rPr>
              <a:t>P</a:t>
            </a:r>
            <a:r>
              <a:rPr lang="fr-FR" sz="5000" b="1" i="1" baseline="-25000" dirty="0" smtClean="0">
                <a:solidFill>
                  <a:srgbClr val="FF0000"/>
                </a:solidFill>
              </a:rPr>
              <a:t>S</a:t>
            </a:r>
            <a:r>
              <a:rPr lang="fr-FR" sz="5000" b="1" i="1" dirty="0" smtClean="0">
                <a:solidFill>
                  <a:srgbClr val="FF0000"/>
                </a:solidFill>
              </a:rPr>
              <a:t> = ………… (W)</a:t>
            </a:r>
          </a:p>
          <a:p>
            <a:pPr>
              <a:buNone/>
            </a:pPr>
            <a:endParaRPr lang="fr-FR" b="1" u="sng" dirty="0" smtClean="0"/>
          </a:p>
        </p:txBody>
      </p:sp>
      <p:grpSp>
        <p:nvGrpSpPr>
          <p:cNvPr id="10" name="Groupe 9"/>
          <p:cNvGrpSpPr/>
          <p:nvPr/>
        </p:nvGrpSpPr>
        <p:grpSpPr>
          <a:xfrm>
            <a:off x="2500298" y="2143116"/>
            <a:ext cx="4397082" cy="698087"/>
            <a:chOff x="1755180" y="2214554"/>
            <a:chExt cx="4397082" cy="698087"/>
          </a:xfrm>
        </p:grpSpPr>
        <p:sp>
          <p:nvSpPr>
            <p:cNvPr id="6" name="ZoneTexte 5"/>
            <p:cNvSpPr txBox="1"/>
            <p:nvPr/>
          </p:nvSpPr>
          <p:spPr>
            <a:xfrm>
              <a:off x="3000364" y="2266310"/>
              <a:ext cx="157163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Moteurs  </a:t>
              </a:r>
            </a:p>
            <a:p>
              <a:pPr algn="ctr"/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755180" y="2214554"/>
              <a:ext cx="1580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              </a:t>
              </a:r>
              <a:r>
                <a:rPr lang="fr-FR" dirty="0" err="1" smtClean="0"/>
                <a:t>P</a:t>
              </a:r>
              <a:r>
                <a:rPr lang="fr-FR" baseline="-25000" dirty="0" err="1" smtClean="0"/>
                <a:t>e</a:t>
              </a:r>
              <a:endParaRPr lang="fr-FR" baseline="-250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572000" y="2214554"/>
              <a:ext cx="1580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sortie</a:t>
              </a:r>
              <a:r>
                <a:rPr lang="fr-FR" baseline="-25000" dirty="0" smtClean="0"/>
                <a:t> </a:t>
              </a:r>
              <a:r>
                <a:rPr lang="fr-FR" dirty="0" smtClean="0"/>
                <a:t>= P</a:t>
              </a:r>
              <a:r>
                <a:rPr lang="fr-FR" sz="1200" baseline="-25000" dirty="0" smtClean="0"/>
                <a:t>s</a:t>
              </a:r>
              <a:endParaRPr lang="fr-FR" baseline="-25000" dirty="0"/>
            </a:p>
          </p:txBody>
        </p:sp>
        <p:cxnSp>
          <p:nvCxnSpPr>
            <p:cNvPr id="16" name="Connecteur droit 15"/>
            <p:cNvCxnSpPr/>
            <p:nvPr/>
          </p:nvCxnSpPr>
          <p:spPr>
            <a:xfrm rot="10800000">
              <a:off x="2571736" y="2571744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fr-FR" sz="4000" b="1" dirty="0" smtClean="0">
                <a:solidFill>
                  <a:srgbClr val="00B050"/>
                </a:solidFill>
              </a:rPr>
              <a:t>4 – Calcul du rendement énergétique </a:t>
            </a:r>
            <a:r>
              <a:rPr lang="fr-FR" sz="4000" b="1" dirty="0" smtClean="0">
                <a:solidFill>
                  <a:srgbClr val="00B050"/>
                </a:solidFill>
                <a:sym typeface="Symbol"/>
              </a:rPr>
              <a:t></a:t>
            </a:r>
            <a:endParaRPr lang="fr-FR" sz="4000" b="1" dirty="0" smtClean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19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u="sng" dirty="0" smtClean="0"/>
              <a:t>Définition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sz="2600" dirty="0" smtClean="0"/>
              <a:t>Le rendement énergétique </a:t>
            </a:r>
            <a:r>
              <a:rPr lang="fr-FR" sz="2600" dirty="0" smtClean="0">
                <a:sym typeface="Symbol"/>
              </a:rPr>
              <a:t> d’un système est </a:t>
            </a:r>
            <a:r>
              <a:rPr lang="fr-FR" sz="2600" b="1" i="1" dirty="0" smtClean="0">
                <a:solidFill>
                  <a:srgbClr val="FF0000"/>
                </a:solidFill>
                <a:sym typeface="Symbol"/>
              </a:rPr>
              <a:t> = ............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200" dirty="0" smtClean="0"/>
              <a:t>Dans notre cas, on a </a:t>
            </a:r>
            <a:r>
              <a:rPr lang="fr-FR" sz="2200" dirty="0" err="1" smtClean="0"/>
              <a:t>P</a:t>
            </a:r>
            <a:r>
              <a:rPr lang="fr-FR" sz="2200" baseline="-25000" dirty="0" err="1" smtClean="0"/>
              <a:t>e</a:t>
            </a:r>
            <a:r>
              <a:rPr lang="fr-FR" sz="2200" dirty="0" smtClean="0"/>
              <a:t> = ….. et P</a:t>
            </a:r>
            <a:r>
              <a:rPr lang="fr-FR" sz="2200" baseline="-25000" dirty="0" smtClean="0"/>
              <a:t>S</a:t>
            </a:r>
            <a:r>
              <a:rPr lang="fr-FR" sz="2200" dirty="0" smtClean="0"/>
              <a:t> = …</a:t>
            </a:r>
          </a:p>
          <a:p>
            <a:pPr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/>
              <a:t>Donc, </a:t>
            </a:r>
            <a:r>
              <a:rPr lang="fr-FR" sz="2200" b="1" i="1" dirty="0" smtClean="0">
                <a:solidFill>
                  <a:srgbClr val="FF0000"/>
                </a:solidFill>
                <a:sym typeface="Symbol"/>
              </a:rPr>
              <a:t> = ….. /….. = ……</a:t>
            </a:r>
            <a:endParaRPr lang="fr-FR" sz="2200" b="1" i="1" dirty="0">
              <a:solidFill>
                <a:srgbClr val="FF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3214678" y="2714620"/>
            <a:ext cx="2232248" cy="790378"/>
            <a:chOff x="3214678" y="2714620"/>
            <a:chExt cx="2232248" cy="790378"/>
          </a:xfrm>
        </p:grpSpPr>
        <p:grpSp>
          <p:nvGrpSpPr>
            <p:cNvPr id="7" name="Groupe 6"/>
            <p:cNvGrpSpPr/>
            <p:nvPr/>
          </p:nvGrpSpPr>
          <p:grpSpPr>
            <a:xfrm>
              <a:off x="3214678" y="2928934"/>
              <a:ext cx="2232248" cy="576064"/>
              <a:chOff x="3203848" y="2852936"/>
              <a:chExt cx="2232248" cy="57606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707904" y="2852936"/>
                <a:ext cx="1224136" cy="57606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SYSTEME</a:t>
                </a:r>
                <a:endParaRPr lang="fr-FR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  <p:sp>
            <p:nvSpPr>
              <p:cNvPr id="5" name="Flèche droite 4"/>
              <p:cNvSpPr/>
              <p:nvPr/>
            </p:nvSpPr>
            <p:spPr>
              <a:xfrm>
                <a:off x="3203848" y="2996952"/>
                <a:ext cx="504056" cy="21602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" name="Flèche droite 5"/>
              <p:cNvSpPr/>
              <p:nvPr/>
            </p:nvSpPr>
            <p:spPr>
              <a:xfrm>
                <a:off x="4932040" y="3068960"/>
                <a:ext cx="504056" cy="216024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" name="ZoneTexte 8"/>
            <p:cNvSpPr txBox="1"/>
            <p:nvPr/>
          </p:nvSpPr>
          <p:spPr>
            <a:xfrm>
              <a:off x="3214678" y="27146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e</a:t>
              </a:r>
              <a:r>
                <a:rPr lang="fr-FR" baseline="-25000" dirty="0" smtClean="0"/>
                <a:t> 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000628" y="278605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</a:t>
              </a:r>
              <a:r>
                <a:rPr lang="fr-FR" baseline="-25000" dirty="0" smtClean="0"/>
                <a:t>s </a:t>
              </a:r>
              <a:endParaRPr lang="fr-FR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PROBLEMATIQUE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43042" y="2428868"/>
            <a:ext cx="6643734" cy="971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i="1" dirty="0" smtClean="0"/>
              <a:t>Déterminer le rendement </a:t>
            </a:r>
            <a:r>
              <a:rPr lang="fr-FR" i="1" dirty="0" smtClean="0">
                <a:sym typeface="Symbol"/>
              </a:rPr>
              <a:t> </a:t>
            </a:r>
            <a:r>
              <a:rPr lang="fr-FR" i="1" dirty="0" smtClean="0"/>
              <a:t>du drone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SOMMAIRE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192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dirty="0" smtClean="0"/>
              <a:t>1 – Présentation du système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2 – Détermination de la puissance d’entrée </a:t>
            </a:r>
            <a:r>
              <a:rPr lang="fr-FR" sz="2600" dirty="0" err="1" smtClean="0"/>
              <a:t>P</a:t>
            </a:r>
            <a:r>
              <a:rPr lang="fr-FR" sz="2600" baseline="-25000" dirty="0" err="1" smtClean="0"/>
              <a:t>e</a:t>
            </a:r>
            <a:endParaRPr lang="fr-FR" sz="2600" baseline="-25000" dirty="0" smtClean="0"/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3 – Détermination de la force de portance P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4 – Détermination de la puissance de sortie P</a:t>
            </a:r>
            <a:r>
              <a:rPr lang="fr-FR" sz="2600" baseline="-25000" dirty="0" smtClean="0"/>
              <a:t>S</a:t>
            </a:r>
          </a:p>
          <a:p>
            <a:pPr>
              <a:buNone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5 – Détermination du rendement </a:t>
            </a:r>
            <a:r>
              <a:rPr lang="fr-FR" sz="2800" i="1" dirty="0" smtClean="0">
                <a:sym typeface="Symbol"/>
              </a:rPr>
              <a:t> </a:t>
            </a:r>
            <a:r>
              <a:rPr lang="fr-FR" sz="2600" dirty="0" smtClean="0"/>
              <a:t>du système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http://ardrone2.parrot.com/static-ar2elite/images/theme/old-intro/drone_jung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357298"/>
            <a:ext cx="3714744" cy="1549782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357158" y="1428736"/>
            <a:ext cx="41434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C’est un quadrocoptère piloté par un Smartphone ou tablette</a:t>
            </a: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</p:txBody>
      </p:sp>
      <p:pic>
        <p:nvPicPr>
          <p:cNvPr id="5" name="Image 4" descr="http://www.parrot.com/media/uploads/ardrone2/phone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357430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57158" y="4286256"/>
            <a:ext cx="83582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 smtClean="0">
                <a:solidFill>
                  <a:srgbClr val="FF0000"/>
                </a:solidFill>
              </a:rPr>
              <a:t>Les caméras </a:t>
            </a:r>
            <a:r>
              <a:rPr lang="fr-FR" sz="2200" dirty="0" smtClean="0"/>
              <a:t>embarquées nous permettent d'avoir une vision en direct de l'aéronef sur l'écran de la tablette.</a:t>
            </a:r>
            <a:endParaRPr lang="fr-FR" sz="2200" dirty="0"/>
          </a:p>
        </p:txBody>
      </p:sp>
      <p:sp>
        <p:nvSpPr>
          <p:cNvPr id="10" name="Rectangle 9"/>
          <p:cNvSpPr/>
          <p:nvPr/>
        </p:nvSpPr>
        <p:spPr>
          <a:xfrm>
            <a:off x="7072330" y="2214554"/>
            <a:ext cx="571504" cy="428628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572264" y="2071678"/>
            <a:ext cx="428628" cy="214314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l_fi" descr="Afficher l'image d'origine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5143512"/>
            <a:ext cx="1161357" cy="117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1643042" y="6286520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Caméra verticale</a:t>
            </a:r>
            <a:endParaRPr lang="fr-FR" sz="1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072066" y="6286520"/>
            <a:ext cx="2143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Caméra frontale</a:t>
            </a:r>
            <a:endParaRPr lang="fr-FR" sz="1200" i="1" dirty="0"/>
          </a:p>
        </p:txBody>
      </p:sp>
      <p:pic>
        <p:nvPicPr>
          <p:cNvPr id="15" name="il_fi" descr="Afficher l'image d'origine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2" y="5143512"/>
            <a:ext cx="1598757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1 – Présentation du système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b="1" u="sng" dirty="0" smtClean="0"/>
              <a:t>Caractéristiques techniques principales</a:t>
            </a:r>
          </a:p>
          <a:p>
            <a:pPr>
              <a:buNone/>
            </a:pPr>
            <a:endParaRPr lang="fr-FR" b="1" u="sng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357158" y="2357430"/>
            <a:ext cx="8143932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200" dirty="0" smtClean="0"/>
              <a:t>4 moteurs </a:t>
            </a:r>
            <a:r>
              <a:rPr lang="fr-FR" sz="2200" dirty="0" err="1" smtClean="0"/>
              <a:t>brushless</a:t>
            </a:r>
            <a:r>
              <a:rPr lang="fr-FR" sz="2200" dirty="0" smtClean="0"/>
              <a:t> </a:t>
            </a:r>
            <a:r>
              <a:rPr lang="fr-FR" sz="2200" b="1" dirty="0" smtClean="0"/>
              <a:t>M1 à M4 </a:t>
            </a:r>
            <a:r>
              <a:rPr lang="fr-FR" sz="2600" dirty="0" smtClean="0"/>
              <a:t>(</a:t>
            </a:r>
            <a:r>
              <a:rPr lang="fr-FR" sz="2200" dirty="0" smtClean="0"/>
              <a:t>35 000 tr/min ; 15W) </a:t>
            </a:r>
            <a:r>
              <a:rPr lang="fr-FR" sz="2600" dirty="0" smtClean="0"/>
              <a:t>;</a:t>
            </a:r>
          </a:p>
          <a:p>
            <a:pPr lvl="0">
              <a:buFontTx/>
              <a:buChar char="-"/>
            </a:pPr>
            <a:endParaRPr lang="fr-FR" sz="2600" dirty="0" smtClean="0"/>
          </a:p>
          <a:p>
            <a:pPr lvl="0"/>
            <a:endParaRPr lang="fr-FR" sz="2600" dirty="0" smtClean="0"/>
          </a:p>
          <a:p>
            <a:pPr lvl="0"/>
            <a:r>
              <a:rPr lang="fr-FR" sz="2500" dirty="0" smtClean="0"/>
              <a:t>		     3 batteries (11,1 V ; 1000 </a:t>
            </a:r>
            <a:r>
              <a:rPr lang="fr-FR" sz="2500" dirty="0" err="1" smtClean="0"/>
              <a:t>mAh</a:t>
            </a:r>
            <a:r>
              <a:rPr lang="fr-FR" sz="2500" dirty="0" smtClean="0"/>
              <a:t> ; temps de    </a:t>
            </a:r>
          </a:p>
          <a:p>
            <a:pPr lvl="0"/>
            <a:r>
              <a:rPr lang="fr-FR" sz="2500" dirty="0" smtClean="0"/>
              <a:t>                              charge  90 mn) </a:t>
            </a:r>
            <a:r>
              <a:rPr lang="fr-FR" sz="2600" dirty="0" smtClean="0"/>
              <a:t>;</a:t>
            </a:r>
          </a:p>
          <a:p>
            <a:pPr lvl="0"/>
            <a:endParaRPr lang="fr-FR" sz="2600" dirty="0" smtClean="0"/>
          </a:p>
          <a:p>
            <a:pPr lvl="0"/>
            <a:endParaRPr lang="fr-FR" sz="2600" dirty="0" smtClean="0"/>
          </a:p>
          <a:p>
            <a:pPr lvl="0"/>
            <a:r>
              <a:rPr lang="fr-FR" sz="2600" dirty="0" smtClean="0"/>
              <a:t> 1 altimètre ultrason (portée : 6 m ; fréquence</a:t>
            </a:r>
          </a:p>
          <a:p>
            <a:pPr lvl="0"/>
            <a:r>
              <a:rPr lang="fr-FR" sz="2600" dirty="0" smtClean="0"/>
              <a:t> d’émission 40 KHz)  </a:t>
            </a:r>
          </a:p>
        </p:txBody>
      </p:sp>
      <p:pic>
        <p:nvPicPr>
          <p:cNvPr id="6" name="il_fi" descr="Afficher l'image d'origin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928802"/>
            <a:ext cx="2143140" cy="15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landingImage" descr="Parrot AR.Drone 2.0 Batterie HD 1500 mAh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429000"/>
            <a:ext cx="2009256" cy="1122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Afficher l'image d'origine"/>
          <p:cNvPicPr/>
          <p:nvPr/>
        </p:nvPicPr>
        <p:blipFill>
          <a:blip r:embed="rId4" cstate="print"/>
          <a:srcRect l="11290" b="12281"/>
          <a:stretch>
            <a:fillRect/>
          </a:stretch>
        </p:blipFill>
        <p:spPr bwMode="auto">
          <a:xfrm>
            <a:off x="6858016" y="4714884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baseline="-25000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857364"/>
            <a:ext cx="8501122" cy="14716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400" dirty="0" smtClean="0"/>
              <a:t>Le </a:t>
            </a:r>
            <a:r>
              <a:rPr lang="fr-FR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système  pédagogique </a:t>
            </a:r>
            <a:r>
              <a:rPr lang="fr-FR" sz="2400" dirty="0" smtClean="0"/>
              <a:t>est alimenté par une batterie ou un générateur. La puissance </a:t>
            </a:r>
            <a:r>
              <a:rPr lang="fr-FR" sz="2400" u="sng" dirty="0" smtClean="0"/>
              <a:t>fournie</a:t>
            </a:r>
            <a:r>
              <a:rPr lang="fr-FR" sz="2400" dirty="0" smtClean="0"/>
              <a:t> par le générateur est donc une puissance de nature* ……………………………… Son unité est le …………… (</a:t>
            </a:r>
            <a:r>
              <a:rPr lang="fr-FR" sz="1100" i="1" dirty="0" smtClean="0"/>
              <a:t>lettre</a:t>
            </a:r>
            <a:r>
              <a:rPr lang="fr-FR" sz="2400" dirty="0" smtClean="0"/>
              <a:t>)</a:t>
            </a:r>
          </a:p>
          <a:p>
            <a:pPr>
              <a:buNone/>
            </a:pPr>
            <a:r>
              <a:rPr lang="fr-FR" sz="1100" i="1" dirty="0" smtClean="0"/>
              <a:t>* hydraulique, mécanique, électrique</a:t>
            </a:r>
          </a:p>
          <a:p>
            <a:pPr>
              <a:buNone/>
            </a:pPr>
            <a:endParaRPr lang="fr-FR" sz="2400" b="1" u="sng" dirty="0" smtClean="0"/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endParaRPr lang="fr-FR" sz="1800" i="1" dirty="0" smtClean="0"/>
          </a:p>
        </p:txBody>
      </p:sp>
      <p:sp>
        <p:nvSpPr>
          <p:cNvPr id="10" name="ZoneTexte 9"/>
          <p:cNvSpPr txBox="1"/>
          <p:nvPr/>
        </p:nvSpPr>
        <p:spPr>
          <a:xfrm>
            <a:off x="142844" y="3929066"/>
            <a:ext cx="8358246" cy="1333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400" b="1" u="sng" dirty="0" smtClean="0"/>
              <a:t>Puissance du générateur </a:t>
            </a:r>
            <a:r>
              <a:rPr lang="fr-FR" sz="2400" b="1" dirty="0" err="1" smtClean="0"/>
              <a:t>P</a:t>
            </a:r>
            <a:r>
              <a:rPr lang="fr-FR" sz="2400" b="1" baseline="-25000" dirty="0" err="1" smtClean="0"/>
              <a:t>fournie</a:t>
            </a:r>
            <a:endParaRPr lang="fr-FR" sz="2400" b="1" baseline="-25000" dirty="0" smtClean="0"/>
          </a:p>
          <a:p>
            <a:pPr>
              <a:buNone/>
            </a:pPr>
            <a:r>
              <a:rPr lang="fr-FR" sz="1200" i="1" dirty="0" smtClean="0"/>
              <a:t>* En considérant la tension U et I du générateur …</a:t>
            </a:r>
          </a:p>
          <a:p>
            <a:pPr algn="ctr">
              <a:buNone/>
            </a:pPr>
            <a:r>
              <a:rPr lang="fr-FR" sz="2400" b="1" i="1" dirty="0" err="1" smtClean="0">
                <a:solidFill>
                  <a:srgbClr val="FF0000"/>
                </a:solidFill>
              </a:rPr>
              <a:t>P</a:t>
            </a:r>
            <a:r>
              <a:rPr lang="fr-FR" sz="2400" b="1" i="1" baseline="-25000" dirty="0" err="1" smtClean="0">
                <a:solidFill>
                  <a:srgbClr val="FF0000"/>
                </a:solidFill>
              </a:rPr>
              <a:t>fournie</a:t>
            </a:r>
            <a:r>
              <a:rPr lang="fr-FR" sz="2400" b="1" i="1" dirty="0" smtClean="0">
                <a:solidFill>
                  <a:srgbClr val="FF0000"/>
                </a:solidFill>
              </a:rPr>
              <a:t> = ………..</a:t>
            </a:r>
            <a:endParaRPr lang="fr-FR" sz="2400" b="1" u="sng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4282" y="314324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D’après la figure ci-dessus, on constate que la puissance fournie par le générateur ………………… est égale à celle absorbée par les moteurs c’est-à-dire ………….. </a:t>
            </a:r>
            <a:endParaRPr lang="fr-FR" sz="2000" b="1" i="1" dirty="0"/>
          </a:p>
        </p:txBody>
      </p:sp>
      <p:grpSp>
        <p:nvGrpSpPr>
          <p:cNvPr id="20" name="Groupe 19"/>
          <p:cNvGrpSpPr/>
          <p:nvPr/>
        </p:nvGrpSpPr>
        <p:grpSpPr>
          <a:xfrm>
            <a:off x="1643042" y="1928802"/>
            <a:ext cx="5572164" cy="854449"/>
            <a:chOff x="1714480" y="3000372"/>
            <a:chExt cx="5572164" cy="854449"/>
          </a:xfrm>
        </p:grpSpPr>
        <p:sp>
          <p:nvSpPr>
            <p:cNvPr id="9" name="ZoneTexte 8"/>
            <p:cNvSpPr txBox="1"/>
            <p:nvPr/>
          </p:nvSpPr>
          <p:spPr>
            <a:xfrm>
              <a:off x="1714480" y="3208490"/>
              <a:ext cx="157163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Générateur</a:t>
              </a:r>
            </a:p>
            <a:p>
              <a:pPr algn="ctr"/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715008" y="3193668"/>
              <a:ext cx="1571636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moteurs</a:t>
              </a:r>
            </a:p>
            <a:p>
              <a:pPr algn="ctr"/>
              <a:endParaRPr lang="fr-FR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3286116" y="3000372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 smtClean="0"/>
                <a:t>P</a:t>
              </a:r>
              <a:r>
                <a:rPr lang="fr-FR" baseline="-25000" dirty="0" err="1" smtClean="0"/>
                <a:t>fournie</a:t>
              </a:r>
              <a:endParaRPr lang="fr-FR" baseline="-25000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357686" y="3000372"/>
              <a:ext cx="1580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                  </a:t>
              </a:r>
              <a:r>
                <a:rPr lang="fr-FR" dirty="0" err="1" smtClean="0"/>
                <a:t>P</a:t>
              </a:r>
              <a:r>
                <a:rPr lang="fr-FR" baseline="-25000" dirty="0" err="1" smtClean="0"/>
                <a:t>e</a:t>
              </a:r>
              <a:endParaRPr lang="fr-FR" baseline="-25000" dirty="0"/>
            </a:p>
          </p:txBody>
        </p:sp>
        <p:cxnSp>
          <p:nvCxnSpPr>
            <p:cNvPr id="14" name="Connecteur droit 13"/>
            <p:cNvCxnSpPr>
              <a:stCxn id="9" idx="3"/>
              <a:endCxn id="11" idx="1"/>
            </p:cNvCxnSpPr>
            <p:nvPr/>
          </p:nvCxnSpPr>
          <p:spPr>
            <a:xfrm flipV="1">
              <a:off x="3286116" y="3516834"/>
              <a:ext cx="2428892" cy="148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285720" y="4643446"/>
            <a:ext cx="79296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Nous pouvons donc écrire     ……………= ………....</a:t>
            </a:r>
          </a:p>
          <a:p>
            <a:endParaRPr lang="fr-FR" sz="2000" b="1" i="1" dirty="0" smtClean="0"/>
          </a:p>
          <a:p>
            <a:r>
              <a:rPr lang="fr-FR" sz="2000" b="1" i="1" dirty="0" smtClean="0"/>
              <a:t>C’est cette puissance qu’il faut donc déterminer…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643182"/>
            <a:ext cx="8229600" cy="4000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600" b="1" u="sng" dirty="0" smtClean="0"/>
              <a:t>Mesure de la puissance du moteur M</a:t>
            </a:r>
            <a:r>
              <a:rPr lang="fr-FR" sz="2600" b="1" baseline="-25000" dirty="0" smtClean="0"/>
              <a:t>1  </a:t>
            </a:r>
            <a:r>
              <a:rPr lang="fr-FR" sz="2600" b="1" dirty="0" smtClean="0"/>
              <a:t>(</a:t>
            </a:r>
            <a:r>
              <a:rPr lang="fr-FR" sz="2400" b="1" dirty="0" smtClean="0"/>
              <a:t>P</a:t>
            </a:r>
            <a:r>
              <a:rPr lang="fr-FR" sz="2400" b="1" baseline="-25000" dirty="0" smtClean="0"/>
              <a:t>e1</a:t>
            </a:r>
            <a:r>
              <a:rPr lang="fr-FR" sz="2600" b="1" dirty="0" smtClean="0"/>
              <a:t> )</a:t>
            </a:r>
          </a:p>
          <a:p>
            <a:pPr>
              <a:buNone/>
            </a:pPr>
            <a:r>
              <a:rPr lang="fr-FR" sz="1800" i="1" dirty="0" smtClean="0"/>
              <a:t>Pour cela, placer l’interrupteur BPM1 sur « ON » (les autres « OFF ») et mettre la consigne de vitesse du potentiomètre  au maxi. </a:t>
            </a:r>
          </a:p>
          <a:p>
            <a:pPr>
              <a:buNone/>
            </a:pP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8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1600" i="1" dirty="0" smtClean="0"/>
          </a:p>
          <a:p>
            <a:pPr>
              <a:buNone/>
            </a:pPr>
            <a:endParaRPr lang="fr-FR" sz="1600" i="1" dirty="0" smtClean="0"/>
          </a:p>
          <a:p>
            <a:pPr>
              <a:buNone/>
            </a:pPr>
            <a:endParaRPr lang="fr-FR" sz="1600" i="1" dirty="0" smtClean="0"/>
          </a:p>
          <a:p>
            <a:pPr>
              <a:buNone/>
            </a:pPr>
            <a:endParaRPr lang="fr-FR" sz="1200" i="1" dirty="0" smtClean="0"/>
          </a:p>
          <a:p>
            <a:pPr>
              <a:buNone/>
            </a:pPr>
            <a:endParaRPr lang="fr-FR" sz="1200" i="1" dirty="0" smtClean="0"/>
          </a:p>
          <a:p>
            <a:pPr>
              <a:buNone/>
            </a:pPr>
            <a:r>
              <a:rPr lang="fr-FR" sz="1200" i="1" dirty="0" smtClean="0"/>
              <a:t>NOTA </a:t>
            </a:r>
            <a:r>
              <a:rPr lang="fr-FR" sz="1200" i="1" dirty="0" smtClean="0"/>
              <a:t>: Il faut placer les multimètres permettant de mesurer la tension ainsi que le courant. Placer correctement les commutateurs….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3130" y="1571612"/>
            <a:ext cx="910087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Remarque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mesures seront effectuées sur le </a:t>
            </a:r>
            <a:r>
              <a:rPr kumimoji="0" lang="fr-FR" sz="2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système pédagogique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La tension d’alimentation est fixée à U = 7.2 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Image 5" descr="C:\Users\bbarberio.LTONNERRE\AppData\Local\Microsoft\Windows\Temporary Internet Files\Content.Word\IMG_3609.jpg"/>
          <p:cNvPicPr/>
          <p:nvPr/>
        </p:nvPicPr>
        <p:blipFill>
          <a:blip r:embed="rId2" cstate="print"/>
          <a:srcRect l="35471" t="12489" r="13719" b="18718"/>
          <a:stretch>
            <a:fillRect/>
          </a:stretch>
        </p:blipFill>
        <p:spPr bwMode="auto">
          <a:xfrm rot="5400000">
            <a:off x="2018335" y="3768087"/>
            <a:ext cx="1749744" cy="20717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7158" y="4143380"/>
            <a:ext cx="1000132" cy="571504"/>
          </a:xfrm>
          <a:prstGeom prst="wedgeRectCallout">
            <a:avLst>
              <a:gd name="adj1" fmla="val 122994"/>
              <a:gd name="adj2" fmla="val 9670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BP M1</a:t>
            </a:r>
            <a:endParaRPr lang="fr-FR" sz="1400" dirty="0">
              <a:solidFill>
                <a:schemeClr val="tx1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5214942" y="3571876"/>
            <a:ext cx="3000396" cy="2571768"/>
            <a:chOff x="5214942" y="3571876"/>
            <a:chExt cx="3000396" cy="2571768"/>
          </a:xfrm>
        </p:grpSpPr>
        <p:pic>
          <p:nvPicPr>
            <p:cNvPr id="5" name="Image 4" descr="C:\Users\bbarberio.LTONNERRE\AppData\Local\Microsoft\Windows\Temporary Internet Files\Content.Word\IMG_3608.jpg"/>
            <p:cNvPicPr/>
            <p:nvPr/>
          </p:nvPicPr>
          <p:blipFill>
            <a:blip r:embed="rId3" cstate="print"/>
            <a:srcRect l="37455" r="9917"/>
            <a:stretch>
              <a:fillRect/>
            </a:stretch>
          </p:blipFill>
          <p:spPr bwMode="auto">
            <a:xfrm rot="5400000">
              <a:off x="5734545" y="3052273"/>
              <a:ext cx="1961190" cy="30003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5572132" y="5572140"/>
              <a:ext cx="1000132" cy="571504"/>
            </a:xfrm>
            <a:prstGeom prst="wedgeRectCallout">
              <a:avLst>
                <a:gd name="adj1" fmla="val 120406"/>
                <a:gd name="adj2" fmla="val -89952"/>
              </a:avLst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 smtClean="0">
                  <a:solidFill>
                    <a:schemeClr val="tx1"/>
                  </a:solidFill>
                </a:rPr>
                <a:t>Potentiomètre</a:t>
              </a:r>
              <a:endParaRPr lang="fr-FR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b="1" dirty="0" smtClean="0">
                <a:solidFill>
                  <a:srgbClr val="00B050"/>
                </a:solidFill>
              </a:rPr>
              <a:t>2 – Détermination de la puissance d’entrée </a:t>
            </a:r>
            <a:r>
              <a:rPr lang="fr-FR" b="1" dirty="0" err="1" smtClean="0">
                <a:solidFill>
                  <a:srgbClr val="00B050"/>
                </a:solidFill>
              </a:rPr>
              <a:t>P</a:t>
            </a:r>
            <a:r>
              <a:rPr lang="fr-FR" b="1" baseline="-25000" dirty="0" err="1" smtClean="0">
                <a:solidFill>
                  <a:srgbClr val="00B050"/>
                </a:solidFill>
              </a:rPr>
              <a:t>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3130" y="1571612"/>
            <a:ext cx="9100870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u="sng" dirty="0" smtClean="0"/>
              <a:t>Résultats des mesures</a:t>
            </a:r>
          </a:p>
          <a:p>
            <a:pPr>
              <a:buNone/>
            </a:pPr>
            <a:r>
              <a:rPr lang="fr-FR" sz="2000" dirty="0" smtClean="0"/>
              <a:t>Tension U = …….. </a:t>
            </a:r>
          </a:p>
          <a:p>
            <a:pPr>
              <a:buNone/>
            </a:pPr>
            <a:r>
              <a:rPr lang="fr-FR" sz="2000" dirty="0" smtClean="0"/>
              <a:t>Courant I = ………</a:t>
            </a:r>
            <a:endParaRPr lang="fr-FR" sz="2000" b="1" i="1" dirty="0" smtClean="0"/>
          </a:p>
          <a:p>
            <a:pPr>
              <a:buNone/>
            </a:pPr>
            <a:endParaRPr lang="fr-FR" sz="2000" b="1" u="sng" dirty="0" smtClean="0"/>
          </a:p>
          <a:p>
            <a:pPr>
              <a:buNone/>
            </a:pPr>
            <a:r>
              <a:rPr lang="fr-FR" sz="2000" b="1" u="sng" dirty="0" smtClean="0"/>
              <a:t>Calcul de la puissance du moteur M1 </a:t>
            </a:r>
            <a:r>
              <a:rPr lang="fr-FR" sz="2400" b="1" dirty="0" smtClean="0"/>
              <a:t>(</a:t>
            </a:r>
            <a:r>
              <a:rPr lang="fr-FR" sz="2000" b="1" dirty="0" smtClean="0"/>
              <a:t>P</a:t>
            </a:r>
            <a:r>
              <a:rPr lang="fr-FR" sz="2000" b="1" baseline="-25000" dirty="0" smtClean="0"/>
              <a:t>e1</a:t>
            </a:r>
            <a:r>
              <a:rPr lang="fr-FR" sz="2400" b="1" dirty="0" smtClean="0"/>
              <a:t> )</a:t>
            </a:r>
            <a:endParaRPr lang="fr-FR" sz="2000" b="1" u="sng" dirty="0" smtClean="0"/>
          </a:p>
          <a:p>
            <a:pPr>
              <a:buNone/>
            </a:pPr>
            <a:r>
              <a:rPr lang="fr-FR" sz="2000" dirty="0" smtClean="0"/>
              <a:t>Nous avons donc une puissance électrique :</a:t>
            </a:r>
          </a:p>
          <a:p>
            <a:pPr>
              <a:buNone/>
            </a:pPr>
            <a:r>
              <a:rPr lang="fr-FR" sz="2000" b="1" i="1" dirty="0" smtClean="0">
                <a:solidFill>
                  <a:srgbClr val="FF0000"/>
                </a:solidFill>
              </a:rPr>
              <a:t>				P</a:t>
            </a:r>
            <a:r>
              <a:rPr lang="fr-FR" sz="2000" b="1" i="1" baseline="-25000" dirty="0" smtClean="0">
                <a:solidFill>
                  <a:srgbClr val="FF0000"/>
                </a:solidFill>
              </a:rPr>
              <a:t>e1</a:t>
            </a:r>
            <a:r>
              <a:rPr lang="fr-FR" sz="2000" b="1" i="1" dirty="0" smtClean="0">
                <a:solidFill>
                  <a:srgbClr val="FF0000"/>
                </a:solidFill>
              </a:rPr>
              <a:t> =</a:t>
            </a:r>
          </a:p>
          <a:p>
            <a:pPr algn="ctr">
              <a:buNone/>
            </a:pPr>
            <a:endParaRPr lang="fr-FR" sz="2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000" i="1" dirty="0" smtClean="0"/>
          </a:p>
          <a:p>
            <a:pPr>
              <a:buNone/>
            </a:pPr>
            <a:r>
              <a:rPr lang="fr-FR" sz="2000" i="1" u="sng" dirty="0" smtClean="0"/>
              <a:t>Remarque</a:t>
            </a:r>
            <a:r>
              <a:rPr lang="fr-FR" sz="2000" i="1" dirty="0" smtClean="0"/>
              <a:t> : cette puissance électrique P</a:t>
            </a:r>
            <a:r>
              <a:rPr lang="fr-FR" sz="2000" i="1" baseline="-25000" dirty="0" smtClean="0"/>
              <a:t>e1</a:t>
            </a:r>
            <a:r>
              <a:rPr lang="fr-FR" sz="2000" i="1" dirty="0" smtClean="0"/>
              <a:t> correspond à celle consommée par le moteur M1 soit au total ………… moteur (s).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749</Words>
  <Application>Microsoft Office PowerPoint</Application>
  <PresentationFormat>Affichage à l'écran (4:3)</PresentationFormat>
  <Paragraphs>168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DRONE PARROT</vt:lpstr>
      <vt:lpstr>PROBLEMATIQUE</vt:lpstr>
      <vt:lpstr>SOMMAIRE</vt:lpstr>
      <vt:lpstr>1 – Présentation du système</vt:lpstr>
      <vt:lpstr>1 – Présentation du système</vt:lpstr>
      <vt:lpstr>2 – Détermination de la puissance d’entrée Pe</vt:lpstr>
      <vt:lpstr>2 – Détermination de la puissance d’entrée Pe</vt:lpstr>
      <vt:lpstr>2 – Détermination de la puissance d’entrée Pe</vt:lpstr>
      <vt:lpstr>2 – Détermination de la puissance d’entrée Pe</vt:lpstr>
      <vt:lpstr>2 – Détermination de la puissance d’entrée Pe</vt:lpstr>
      <vt:lpstr>3 – Détermination de la portance P</vt:lpstr>
      <vt:lpstr>3 – Détermination de la portance P</vt:lpstr>
      <vt:lpstr>3 – Détermination de la portance P</vt:lpstr>
      <vt:lpstr>3 – Détermination de la portance P</vt:lpstr>
      <vt:lpstr>3 – Détermination de la puissance de sortie PS</vt:lpstr>
      <vt:lpstr>4 – Calcul du rendement énergétique 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 + photo DU SYTEME</dc:title>
  <dc:creator>GRACZYK CHRISTOPHE</dc:creator>
  <cp:lastModifiedBy>asbatr</cp:lastModifiedBy>
  <cp:revision>169</cp:revision>
  <dcterms:created xsi:type="dcterms:W3CDTF">2015-04-16T09:27:11Z</dcterms:created>
  <dcterms:modified xsi:type="dcterms:W3CDTF">2016-11-08T07:30:53Z</dcterms:modified>
</cp:coreProperties>
</file>